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66" r:id="rId3"/>
    <p:sldId id="280" r:id="rId4"/>
    <p:sldId id="268" r:id="rId5"/>
    <p:sldId id="269" r:id="rId6"/>
    <p:sldId id="270" r:id="rId7"/>
    <p:sldId id="271" r:id="rId8"/>
    <p:sldId id="272" r:id="rId9"/>
    <p:sldId id="282" r:id="rId10"/>
    <p:sldId id="281" r:id="rId11"/>
    <p:sldId id="274" r:id="rId12"/>
    <p:sldId id="283" r:id="rId13"/>
    <p:sldId id="284" r:id="rId14"/>
    <p:sldId id="275" r:id="rId15"/>
    <p:sldId id="277" r:id="rId16"/>
    <p:sldId id="278" r:id="rId17"/>
    <p:sldId id="279" r:id="rId18"/>
    <p:sldId id="267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48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984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677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09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714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379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639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388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289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96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31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161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21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43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639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913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97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B8A2713-CC96-2DC5-01BC-6404242B2AA2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FFB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5425" y="207677"/>
            <a:ext cx="860137" cy="11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46999" y="992294"/>
            <a:ext cx="8250000" cy="267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 dirty="0">
                <a:latin typeface="Roboto"/>
                <a:ea typeface="Roboto"/>
                <a:cs typeface="Roboto"/>
                <a:sym typeface="Roboto"/>
              </a:rPr>
              <a:t>Факультет компьютерных наук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National Research University</a:t>
            </a: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6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Higher School of</a:t>
            </a: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6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Economics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Индивидуальный программный проект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</a:rPr>
              <a:t>«</a:t>
            </a:r>
            <a:r>
              <a:rPr lang="ru-RU" sz="1600" b="1" dirty="0">
                <a:latin typeface="Roboto"/>
                <a:ea typeface="Roboto"/>
              </a:rPr>
              <a:t>Приложение для визуализации алгоритма </a:t>
            </a:r>
            <a:r>
              <a:rPr lang="ru-RU" sz="1600" b="1" dirty="0" err="1">
                <a:latin typeface="Roboto"/>
                <a:ea typeface="Roboto"/>
              </a:rPr>
              <a:t>Фараха</a:t>
            </a:r>
            <a:r>
              <a:rPr lang="ru-RU" sz="1600" dirty="0">
                <a:latin typeface="Roboto"/>
                <a:ea typeface="Roboto"/>
              </a:rPr>
              <a:t>»</a:t>
            </a:r>
            <a:endParaRPr lang="en-US" sz="1600" dirty="0">
              <a:latin typeface="Roboto"/>
              <a:ea typeface="Roboto"/>
            </a:endParaRPr>
          </a:p>
          <a:p>
            <a:pPr algn="ctr"/>
            <a:r>
              <a:rPr lang="ru-RU" sz="1600" dirty="0">
                <a:latin typeface="Roboto"/>
                <a:ea typeface="Roboto"/>
              </a:rPr>
              <a:t>«</a:t>
            </a:r>
            <a:r>
              <a:rPr lang="en-US" sz="1600" dirty="0" err="1">
                <a:latin typeface="Roboto"/>
                <a:ea typeface="Roboto"/>
              </a:rPr>
              <a:t>Farach</a:t>
            </a:r>
            <a:r>
              <a:rPr lang="en-US" sz="1600" dirty="0">
                <a:latin typeface="Roboto"/>
                <a:ea typeface="Roboto"/>
              </a:rPr>
              <a:t> Algorithm Visualization Application</a:t>
            </a:r>
            <a:r>
              <a:rPr lang="ru-RU" sz="1600" dirty="0">
                <a:latin typeface="Roboto"/>
                <a:ea typeface="Roboto"/>
              </a:rPr>
              <a:t>»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FE040-6F3C-E419-8E3E-F67BD54305DC}"/>
              </a:ext>
            </a:extLst>
          </p:cNvPr>
          <p:cNvSpPr txBox="1"/>
          <p:nvPr/>
        </p:nvSpPr>
        <p:spPr>
          <a:xfrm>
            <a:off x="2228850" y="3043238"/>
            <a:ext cx="2950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Выполнил</a:t>
            </a:r>
            <a:r>
              <a:rPr lang="en-US" dirty="0"/>
              <a:t>:</a:t>
            </a:r>
            <a:endParaRPr lang="ru-RU" dirty="0"/>
          </a:p>
          <a:p>
            <a:pPr algn="r"/>
            <a:endParaRPr lang="ru-RU" dirty="0"/>
          </a:p>
          <a:p>
            <a:pPr algn="r"/>
            <a:endParaRPr lang="ru-RU" dirty="0"/>
          </a:p>
          <a:p>
            <a:pPr algn="r"/>
            <a:r>
              <a:rPr lang="ru-RU" dirty="0"/>
              <a:t>Руководитель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2A27B-F063-89C4-6EB8-369A14714DCE}"/>
              </a:ext>
            </a:extLst>
          </p:cNvPr>
          <p:cNvSpPr txBox="1"/>
          <p:nvPr/>
        </p:nvSpPr>
        <p:spPr>
          <a:xfrm>
            <a:off x="5179221" y="3043238"/>
            <a:ext cx="37861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Студент группы БПИ206</a:t>
            </a:r>
          </a:p>
          <a:p>
            <a:r>
              <a:rPr lang="ru-RU" b="1" dirty="0"/>
              <a:t>Вавилов Георгий Вячеславович</a:t>
            </a:r>
          </a:p>
          <a:p>
            <a:endParaRPr lang="en-US" dirty="0"/>
          </a:p>
          <a:p>
            <a:r>
              <a:rPr lang="ru-RU" dirty="0"/>
              <a:t>Заместитель декана по учебно-методической работе факультета компьютерных наук доцент департамента больших данных и информационного поиска, канд. социологических наук</a:t>
            </a:r>
          </a:p>
          <a:p>
            <a:r>
              <a:rPr lang="ru-RU" b="1" dirty="0" err="1"/>
              <a:t>Самоненко</a:t>
            </a:r>
            <a:r>
              <a:rPr lang="ru-RU" b="1" dirty="0"/>
              <a:t> Илья Юрьевич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44108" y="119574"/>
            <a:ext cx="893563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Описание разработанных методов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алгоритмов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8171244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В результате был разработан следующий метод работы визуализации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Такой подход позволит свободно перемещаться между состояниями в две стороны, даже при рекурсивном алгоритме.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E6F824-BBB6-64B9-25FD-5204C4B56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92" y="1483638"/>
            <a:ext cx="6885810" cy="15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92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44108" y="119574"/>
            <a:ext cx="893563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Архитектура приложения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826830-46E2-13D1-3EE2-18A6B51B4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703" y="1104252"/>
            <a:ext cx="7186594" cy="380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7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44108" y="119574"/>
            <a:ext cx="893563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Диаграмма классов для алгоритма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58CF3B-9C9E-A82D-C621-A066C7CB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643" y="830949"/>
            <a:ext cx="4473339" cy="41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1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44108" y="119574"/>
            <a:ext cx="893563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Диаграмма классов для алгоритма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2908875" y="3409476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introduce –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применить переход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revoke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– отменить примененный переход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leave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– действия перед применением следующего перехода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rollback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– действия перед отменой следующего перехода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5F3A2D9-2B68-C92A-CB03-762F5F67B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49" y="1255554"/>
            <a:ext cx="2438740" cy="33151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81F2B9-A2A2-F30C-0A72-5001E9265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312" y="1154853"/>
            <a:ext cx="5710867" cy="220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7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44108" y="119574"/>
            <a:ext cx="893563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Выбор средств реализации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14325" y="967898"/>
            <a:ext cx="8629650" cy="330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Языки программирования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Typescript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HTML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CSS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Библиотеки и технологии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</a:rPr>
              <a:t>babel –</a:t>
            </a:r>
            <a:r>
              <a:rPr lang="ru-RU" sz="1600" dirty="0">
                <a:latin typeface="Roboto"/>
                <a:ea typeface="Roboto"/>
              </a:rPr>
              <a:t> </a:t>
            </a:r>
            <a:r>
              <a:rPr lang="ru-RU" sz="1600" dirty="0" err="1">
                <a:latin typeface="Roboto"/>
                <a:ea typeface="Roboto"/>
              </a:rPr>
              <a:t>транспилятор</a:t>
            </a:r>
            <a:r>
              <a:rPr lang="ru-RU" sz="1600" dirty="0">
                <a:latin typeface="Roboto"/>
                <a:ea typeface="Roboto"/>
              </a:rPr>
              <a:t> </a:t>
            </a:r>
            <a:r>
              <a:rPr lang="en-US" sz="1600" dirty="0">
                <a:latin typeface="Roboto"/>
                <a:ea typeface="Roboto"/>
              </a:rPr>
              <a:t>Typescript </a:t>
            </a:r>
            <a:r>
              <a:rPr lang="ru-RU" sz="1600" dirty="0">
                <a:latin typeface="Roboto"/>
                <a:ea typeface="Roboto"/>
              </a:rPr>
              <a:t>в </a:t>
            </a:r>
            <a:r>
              <a:rPr lang="en-US" sz="1600" dirty="0" err="1">
                <a:latin typeface="Roboto"/>
                <a:ea typeface="Roboto"/>
              </a:rPr>
              <a:t>Javascript</a:t>
            </a:r>
            <a:endParaRPr lang="ru-RU" sz="1600" dirty="0">
              <a:latin typeface="Roboto"/>
              <a:ea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</a:rPr>
              <a:t>Webpack –</a:t>
            </a:r>
            <a:r>
              <a:rPr lang="ru-RU" sz="1600" dirty="0">
                <a:latin typeface="Roboto"/>
                <a:ea typeface="Roboto"/>
              </a:rPr>
              <a:t> сборщик </a:t>
            </a:r>
            <a:r>
              <a:rPr lang="en-US" sz="1600" dirty="0" err="1">
                <a:latin typeface="Roboto"/>
                <a:ea typeface="Roboto"/>
              </a:rPr>
              <a:t>Javascript</a:t>
            </a:r>
            <a:r>
              <a:rPr lang="en-US" sz="1600" dirty="0">
                <a:latin typeface="Roboto"/>
                <a:ea typeface="Roboto"/>
              </a:rPr>
              <a:t> </a:t>
            </a:r>
            <a:r>
              <a:rPr lang="ru-RU" sz="1600" dirty="0">
                <a:latin typeface="Roboto"/>
                <a:ea typeface="Roboto"/>
              </a:rPr>
              <a:t>проектов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sym typeface="Roboto"/>
              </a:rPr>
              <a:t>Node.js </a:t>
            </a:r>
            <a:r>
              <a:rPr lang="ru-RU" sz="1600" dirty="0">
                <a:latin typeface="Roboto"/>
                <a:ea typeface="Roboto"/>
                <a:sym typeface="Roboto"/>
              </a:rPr>
              <a:t>– среда исполнения для </a:t>
            </a:r>
            <a:r>
              <a:rPr lang="en-US" sz="1600" dirty="0" err="1">
                <a:latin typeface="Roboto"/>
                <a:ea typeface="Roboto"/>
                <a:sym typeface="Roboto"/>
              </a:rPr>
              <a:t>Javascript</a:t>
            </a:r>
            <a:endParaRPr lang="en-US" sz="1600" dirty="0">
              <a:latin typeface="Roboto"/>
              <a:ea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sym typeface="Roboto"/>
              </a:rPr>
              <a:t>Surge – CDN </a:t>
            </a:r>
            <a:r>
              <a:rPr lang="ru-RU" sz="1600" dirty="0">
                <a:latin typeface="Roboto"/>
                <a:ea typeface="Roboto"/>
                <a:sym typeface="Roboto"/>
              </a:rPr>
              <a:t>для статических сайтов</a:t>
            </a:r>
          </a:p>
        </p:txBody>
      </p:sp>
    </p:spTree>
    <p:extLst>
      <p:ext uri="{BB962C8B-B14F-4D97-AF65-F5344CB8AC3E}">
        <p14:creationId xmlns:p14="http://schemas.microsoft.com/office/powerpoint/2010/main" val="310658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44108" y="119574"/>
            <a:ext cx="893563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Результаты</a:t>
            </a:r>
          </a:p>
        </p:txBody>
      </p:sp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2022-05-15 18-08-29">
            <a:hlinkClick r:id="" action="ppaction://media"/>
            <a:extLst>
              <a:ext uri="{FF2B5EF4-FFF2-40B4-BE49-F238E27FC236}">
                <a16:creationId xmlns:a16="http://schemas.microsoft.com/office/drawing/2014/main" id="{F3157CE4-C203-511B-AA3B-86DB84AC5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085" y="759469"/>
            <a:ext cx="7793829" cy="4384029"/>
          </a:xfrm>
          <a:prstGeom prst="rect">
            <a:avLst/>
          </a:prstGeom>
        </p:spPr>
      </p:pic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98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44108" y="119574"/>
            <a:ext cx="893563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Дальнейшая работа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Написана платформа, которая может использоваться для создания других визуализаций.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Написана отрисовка деревьев, что позволит с легкостью создавать визуализации для других алгоритмов, связанных с деревьями.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Можно использовать приложение в образовательных целях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53219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44108" y="119574"/>
            <a:ext cx="893563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Список источников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45464" y="967899"/>
            <a:ext cx="8853074" cy="400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ru-RU" sz="1100" dirty="0">
                <a:latin typeface="Roboto"/>
                <a:ea typeface="Roboto"/>
              </a:rPr>
              <a:t>Алгоритм </a:t>
            </a:r>
            <a:r>
              <a:rPr lang="ru-RU" sz="1100" dirty="0" err="1">
                <a:latin typeface="Roboto"/>
                <a:ea typeface="Roboto"/>
              </a:rPr>
              <a:t>Фараха</a:t>
            </a:r>
            <a:r>
              <a:rPr lang="ru-RU" sz="1100" dirty="0">
                <a:latin typeface="Roboto"/>
                <a:ea typeface="Roboto"/>
              </a:rPr>
              <a:t> [Электронный ресурс] : </a:t>
            </a:r>
            <a:r>
              <a:rPr lang="ru-RU" sz="1100" dirty="0" err="1">
                <a:latin typeface="Roboto"/>
                <a:ea typeface="Roboto"/>
              </a:rPr>
              <a:t>Викиконспекты</a:t>
            </a:r>
            <a:r>
              <a:rPr lang="ru-RU" sz="1100" dirty="0">
                <a:latin typeface="Roboto"/>
                <a:ea typeface="Roboto"/>
              </a:rPr>
              <a:t> / Университет ИТМО – Электрон. текст. дан. – Москва: ИТМО, 2010 – URL: http://neerc.ifmo.ru/wiki/index.php?title=Алгоритм_Фараха, свободный (дата обращения 23.12.2021)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ru-RU" sz="1100" dirty="0">
                <a:latin typeface="Roboto"/>
                <a:ea typeface="Roboto"/>
              </a:rPr>
              <a:t>Алгоритмы LZ77 и LZ78 [Электронный ресурс] : </a:t>
            </a:r>
            <a:r>
              <a:rPr lang="ru-RU" sz="1100" dirty="0" err="1">
                <a:latin typeface="Roboto"/>
                <a:ea typeface="Roboto"/>
              </a:rPr>
              <a:t>Викиконспекты</a:t>
            </a:r>
            <a:r>
              <a:rPr lang="ru-RU" sz="1100" dirty="0">
                <a:latin typeface="Roboto"/>
                <a:ea typeface="Roboto"/>
              </a:rPr>
              <a:t> / Университет ИТМО – Электрон. текст. дан. – Москва: ИТМО, 2010 – URL: https://neerc.ifmo.ru/wiki/index.php?title=Алгоритмы_LZ77_и_LZ78, свободный (дата обращения 30.01.2022)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ru-RU" sz="1100" dirty="0">
                <a:latin typeface="Roboto"/>
                <a:ea typeface="Roboto"/>
              </a:rPr>
              <a:t>ГОСТ 19.101-77 Виды программ и программных документов. Единая система программной документации. – М.: ИПК Издательство стандартов, 2001.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ru-RU" sz="1100" dirty="0">
                <a:latin typeface="Roboto"/>
                <a:ea typeface="Roboto"/>
              </a:rPr>
              <a:t>ГОСТ 19.201-78 Техническое задание. Требования к содержанию и оформлению. Единая система программной документации. – М.: ИПК Издательство стандартов, 2001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ru-RU" sz="1100" dirty="0">
                <a:latin typeface="Roboto"/>
                <a:ea typeface="Roboto"/>
              </a:rPr>
              <a:t>ГОСТ 19.301-79 Программа и методика испытаний. Требования к содержанию и оформлению. Единая система программной документации. – М.: ИПК Издательство стандартов, 2001.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ru-RU" sz="1100" dirty="0">
                <a:latin typeface="Roboto"/>
                <a:ea typeface="Roboto"/>
              </a:rPr>
              <a:t>ГОСТ 19.401-78 Текст программы. Единая система программной документации. – М.: ИПК Издательство стандартов, 2001.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ru-RU" sz="1100" dirty="0">
                <a:latin typeface="Roboto"/>
                <a:ea typeface="Roboto"/>
              </a:rPr>
              <a:t>ГОСТ 19.404-79 Пояснительная записка. Требования к содержанию и оформлению. Единая система программной документации. – М.: ИПК Издательство стандартов, 2001.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ru-RU" sz="1100" dirty="0">
                <a:latin typeface="Roboto"/>
                <a:ea typeface="Roboto"/>
              </a:rPr>
              <a:t>ГОСТ 19.505-79 Руководство оператора. Единая система программной документации. – М.:ИПК Издательство стандартов, 2001.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ru-RU" sz="1100" dirty="0">
                <a:latin typeface="Roboto"/>
                <a:ea typeface="Roboto"/>
              </a:rPr>
              <a:t>Сжатое </a:t>
            </a:r>
            <a:r>
              <a:rPr lang="ru-RU" sz="1100" dirty="0" err="1">
                <a:latin typeface="Roboto"/>
                <a:ea typeface="Roboto"/>
              </a:rPr>
              <a:t>суффиксное</a:t>
            </a:r>
            <a:r>
              <a:rPr lang="ru-RU" sz="1100" dirty="0">
                <a:latin typeface="Roboto"/>
                <a:ea typeface="Roboto"/>
              </a:rPr>
              <a:t> дерево [Электронный ресурс] : </a:t>
            </a:r>
            <a:r>
              <a:rPr lang="ru-RU" sz="1100" dirty="0" err="1">
                <a:latin typeface="Roboto"/>
                <a:ea typeface="Roboto"/>
              </a:rPr>
              <a:t>Викиконспекты</a:t>
            </a:r>
            <a:r>
              <a:rPr lang="ru-RU" sz="1100" dirty="0">
                <a:latin typeface="Roboto"/>
                <a:ea typeface="Roboto"/>
              </a:rPr>
              <a:t> / Университет ИТМО – Электрон. текст. дан. – Москва: ИТМО, 2010 – URL:https://neerc.ifmo.ru/wiki/index.php?title=Сжатое_суффиксное_дерево, свободный (дата обращения 30.01.2022)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ru-RU" sz="1100" dirty="0" err="1">
                <a:latin typeface="Roboto"/>
                <a:ea typeface="Roboto"/>
              </a:rPr>
              <a:t>Суффиксный</a:t>
            </a:r>
            <a:r>
              <a:rPr lang="ru-RU" sz="1100" dirty="0">
                <a:latin typeface="Roboto"/>
                <a:ea typeface="Roboto"/>
              </a:rPr>
              <a:t> массив [Электронный ресурс] : </a:t>
            </a:r>
            <a:r>
              <a:rPr lang="ru-RU" sz="1100" dirty="0" err="1">
                <a:latin typeface="Roboto"/>
                <a:ea typeface="Roboto"/>
              </a:rPr>
              <a:t>Викиконспекты</a:t>
            </a:r>
            <a:r>
              <a:rPr lang="ru-RU" sz="1100" dirty="0">
                <a:latin typeface="Roboto"/>
                <a:ea typeface="Roboto"/>
              </a:rPr>
              <a:t> / Университет ИТМО – Электрон. текст. дан. – Москва: ИТМО, 2010 – URL: https://neerc.ifmo.ru/wiki/index.php?title=Суффиксный_массив, свободный (дата обращения 30.01.2022)</a:t>
            </a:r>
            <a:endParaRPr sz="1100" dirty="0"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4954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805"/>
            <a:ext cx="9144000" cy="685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015" y="343409"/>
            <a:ext cx="860137" cy="11088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47000" y="3478319"/>
            <a:ext cx="82500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latin typeface="Roboto"/>
                <a:ea typeface="Roboto"/>
                <a:cs typeface="Roboto"/>
                <a:sym typeface="Roboto"/>
              </a:rPr>
              <a:t>Спасибо за внимание</a:t>
            </a:r>
            <a:endParaRPr sz="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300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Предметная 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обла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ть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ru-RU" sz="1600" dirty="0" err="1">
                <a:latin typeface="Roboto"/>
                <a:ea typeface="Roboto"/>
                <a:cs typeface="Roboto"/>
                <a:sym typeface="Roboto"/>
              </a:rPr>
              <a:t>Фараха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используется для построения сжатого </a:t>
            </a:r>
            <a:r>
              <a:rPr lang="ru-RU" sz="1600" dirty="0" err="1">
                <a:latin typeface="Roboto"/>
                <a:ea typeface="Roboto"/>
                <a:cs typeface="Roboto"/>
                <a:sym typeface="Roboto"/>
              </a:rPr>
              <a:t>суффиксного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дерева для заданной строки.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Был разработан Мартином Фарах-</a:t>
            </a:r>
            <a:r>
              <a:rPr lang="ru-RU" sz="1600" dirty="0" err="1">
                <a:latin typeface="Roboto"/>
                <a:ea typeface="Roboto"/>
                <a:cs typeface="Roboto"/>
                <a:sym typeface="Roboto"/>
              </a:rPr>
              <a:t>Колтоном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в 1997 году.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Особенности алгоритма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Линейная временная сложность от длины строки.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Не требуется конечность алфавита.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2448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25507A-9FAB-AE2A-145C-9F54BA67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835" y="1052377"/>
            <a:ext cx="5511703" cy="3575410"/>
          </a:xfrm>
          <a:prstGeom prst="rect">
            <a:avLst/>
          </a:prstGeom>
        </p:spPr>
      </p:pic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Сжатое 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суффиксное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дерево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3A038C-4E15-4C7C-409A-4A3DF43FB068}"/>
              </a:ext>
            </a:extLst>
          </p:cNvPr>
          <p:cNvSpPr txBox="1"/>
          <p:nvPr/>
        </p:nvSpPr>
        <p:spPr>
          <a:xfrm>
            <a:off x="214313" y="935831"/>
            <a:ext cx="278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Рассмотрим строку</a:t>
            </a:r>
            <a:r>
              <a:rPr lang="en-US" dirty="0"/>
              <a:t>: </a:t>
            </a:r>
            <a:r>
              <a:rPr lang="en-US" b="1" i="1" dirty="0" err="1"/>
              <a:t>xabxa</a:t>
            </a:r>
            <a:endParaRPr lang="ru-RU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9FD39-4D40-1ABC-435A-08D3AD6C5D70}"/>
              </a:ext>
            </a:extLst>
          </p:cNvPr>
          <p:cNvSpPr txBox="1"/>
          <p:nvPr/>
        </p:nvSpPr>
        <p:spPr>
          <a:xfrm>
            <a:off x="214313" y="1242119"/>
            <a:ext cx="278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Возьмем все суффиксы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E91D1-4A5E-3CB8-C644-41F53B934269}"/>
              </a:ext>
            </a:extLst>
          </p:cNvPr>
          <p:cNvSpPr txBox="1"/>
          <p:nvPr/>
        </p:nvSpPr>
        <p:spPr>
          <a:xfrm>
            <a:off x="214313" y="1549896"/>
            <a:ext cx="692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/>
              <a:t>a</a:t>
            </a:r>
          </a:p>
          <a:p>
            <a:pPr algn="r"/>
            <a:r>
              <a:rPr lang="en-US" b="1" i="1" dirty="0" err="1"/>
              <a:t>xa</a:t>
            </a:r>
            <a:endParaRPr lang="en-US" b="1" i="1" dirty="0"/>
          </a:p>
          <a:p>
            <a:pPr algn="r"/>
            <a:r>
              <a:rPr lang="en-US" b="1" i="1" dirty="0" err="1"/>
              <a:t>bxa</a:t>
            </a:r>
            <a:endParaRPr lang="en-US" b="1" i="1" dirty="0"/>
          </a:p>
          <a:p>
            <a:pPr algn="r"/>
            <a:r>
              <a:rPr lang="en-US" b="1" i="1" dirty="0" err="1"/>
              <a:t>abxa</a:t>
            </a:r>
            <a:endParaRPr lang="en-US" b="1" i="1" dirty="0"/>
          </a:p>
          <a:p>
            <a:pPr algn="r"/>
            <a:r>
              <a:rPr lang="en-US" b="1" i="1" dirty="0" err="1"/>
              <a:t>xabxa</a:t>
            </a:r>
            <a:endParaRPr lang="ru-RU" b="1" i="1" dirty="0"/>
          </a:p>
          <a:p>
            <a:pPr algn="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056068-1FDD-3F38-9482-FF8B17774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362" y="1016715"/>
            <a:ext cx="5679829" cy="352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8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Актуальность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ru-RU" sz="1600" dirty="0" err="1">
                <a:latin typeface="Roboto"/>
                <a:ea typeface="Roboto"/>
                <a:cs typeface="Roboto"/>
                <a:sym typeface="Roboto"/>
              </a:rPr>
              <a:t>Фараха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считается сложным для понимания. Также, по сравнению с другими алгоритмами построения сжатого </a:t>
            </a:r>
            <a:r>
              <a:rPr lang="ru-RU" sz="1600" dirty="0" err="1">
                <a:latin typeface="Roboto"/>
                <a:ea typeface="Roboto"/>
                <a:cs typeface="Roboto"/>
                <a:sym typeface="Roboto"/>
              </a:rPr>
              <a:t>суффиксного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дерева, он очень сложен для реализации. Текстовое описание не всегда помогает до конца понять особенности работы алгоритма. </a:t>
            </a:r>
          </a:p>
          <a:p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Визуализация позволит на примерах детально рассмотреть отдельные шаги, совершаемые алгоритмом, что будет отличным дополнением к текстовому описанию.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9638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Цель и задачи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: 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Создать приложение для визуализации алгоритма </a:t>
            </a:r>
            <a:r>
              <a:rPr lang="ru-RU" sz="1600" dirty="0" err="1">
                <a:latin typeface="Roboto"/>
                <a:ea typeface="Roboto"/>
                <a:cs typeface="Roboto"/>
                <a:sym typeface="Roboto"/>
              </a:rPr>
              <a:t>Фараха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, при помощи которого пользователь сможет построить сжатое </a:t>
            </a:r>
            <a:r>
              <a:rPr lang="ru-RU" sz="1600" dirty="0" err="1">
                <a:latin typeface="Roboto"/>
                <a:ea typeface="Roboto"/>
                <a:cs typeface="Roboto"/>
                <a:sym typeface="Roboto"/>
              </a:rPr>
              <a:t>суффиксное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дерево для произвольной строки.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Задачи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Написать алгоритм </a:t>
            </a:r>
            <a:r>
              <a:rPr lang="ru-RU" sz="1600" dirty="0" err="1">
                <a:latin typeface="Roboto"/>
                <a:ea typeface="Roboto"/>
                <a:cs typeface="Roboto"/>
                <a:sym typeface="Roboto"/>
              </a:rPr>
              <a:t>Фараха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Разбить алгоритм на маленькие шаги, которые будут визуализироваться.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Создать графический интерфейс для взаимодействия с пользователем.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Написать графическую визуализацию каждого шага.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Связать визуализацию шагов с интерфейсом для обеспечения интерактивности.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5475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Анализ существующих решений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Существует большое количество приложений для визуализации алгоритмов и структур данных.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</a:rPr>
              <a:t>Algorithm Visualizer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  <a:ea typeface="Roboto"/>
              </a:rPr>
              <a:t>Vamonos</a:t>
            </a:r>
            <a:endParaRPr lang="en-US" sz="1600" dirty="0">
              <a:latin typeface="Roboto"/>
              <a:ea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/>
                <a:ea typeface="Roboto"/>
              </a:rPr>
              <a:t>Visualgo</a:t>
            </a:r>
            <a:endParaRPr lang="en-US" sz="1600" dirty="0">
              <a:latin typeface="Roboto"/>
              <a:ea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</a:rPr>
              <a:t>Data Structure Visualizations</a:t>
            </a:r>
            <a:endParaRPr lang="ru-RU" sz="1600" dirty="0">
              <a:latin typeface="Roboto"/>
              <a:ea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Roboto"/>
              <a:ea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sym typeface="Roboto"/>
              </a:rPr>
              <a:t>Все аналоги поддерживают следующие функции</a:t>
            </a:r>
            <a:r>
              <a:rPr lang="en-US" sz="1600" dirty="0">
                <a:latin typeface="Roboto"/>
                <a:ea typeface="Roboto"/>
                <a:sym typeface="Roboto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sym typeface="Roboto"/>
              </a:rPr>
              <a:t>Автоматическое воспроизведение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sym typeface="Roboto"/>
              </a:rPr>
              <a:t>Приостановка автоматического воспроизведения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sym typeface="Roboto"/>
              </a:rPr>
              <a:t>Возможность задать входные данные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sym typeface="Roboto"/>
              </a:rPr>
              <a:t>Пошаговый просмотр визуализации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ru-RU" sz="1600" dirty="0">
              <a:latin typeface="Roboto"/>
              <a:ea typeface="Roboto"/>
              <a:sym typeface="Roboto"/>
            </a:endParaRPr>
          </a:p>
          <a:p>
            <a:pPr lvl="1"/>
            <a:r>
              <a:rPr lang="ru-RU" sz="1600" dirty="0">
                <a:latin typeface="Roboto"/>
                <a:ea typeface="Roboto"/>
                <a:sym typeface="Roboto"/>
              </a:rPr>
              <a:t>Ни один из аналогов не предоставляет возможность визуализации алгоритма </a:t>
            </a:r>
            <a:r>
              <a:rPr lang="ru-RU" sz="1600" dirty="0" err="1">
                <a:latin typeface="Roboto"/>
                <a:ea typeface="Roboto"/>
                <a:sym typeface="Roboto"/>
              </a:rPr>
              <a:t>Фараха</a:t>
            </a:r>
            <a:r>
              <a:rPr lang="ru-RU" sz="1600" dirty="0">
                <a:latin typeface="Roboto"/>
                <a:ea typeface="Roboto"/>
                <a:sym typeface="Roboto"/>
              </a:rPr>
              <a:t>.</a:t>
            </a:r>
            <a:endParaRPr sz="1600" dirty="0"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393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Функциональные требования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4" y="1017912"/>
            <a:ext cx="8328407" cy="356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Roboto"/>
                <a:ea typeface="Roboto"/>
                <a:sym typeface="Roboto"/>
              </a:rPr>
              <a:t>Возможность ввода входных данных пользователем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Roboto"/>
                <a:ea typeface="Roboto"/>
              </a:rPr>
              <a:t>Поэтапная визуализация алгоритма </a:t>
            </a:r>
            <a:r>
              <a:rPr lang="ru-RU" sz="1600" dirty="0" err="1">
                <a:latin typeface="Roboto"/>
                <a:ea typeface="Roboto"/>
              </a:rPr>
              <a:t>Фараха</a:t>
            </a:r>
            <a:endParaRPr lang="ru-RU" sz="1600" dirty="0">
              <a:latin typeface="Roboto"/>
              <a:ea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Roboto"/>
                <a:ea typeface="Roboto"/>
              </a:rPr>
              <a:t> 	- </a:t>
            </a:r>
            <a:r>
              <a:rPr lang="ru-RU" sz="1600" dirty="0">
                <a:latin typeface="Roboto"/>
                <a:ea typeface="Roboto"/>
              </a:rPr>
              <a:t>Разбиение строки на пары символов и дальнейшее сжатие.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Roboto"/>
                <a:ea typeface="Roboto"/>
              </a:rPr>
              <a:t>	- </a:t>
            </a:r>
            <a:r>
              <a:rPr lang="ru-RU" sz="1600" dirty="0">
                <a:latin typeface="Roboto"/>
                <a:ea typeface="Roboto"/>
              </a:rPr>
              <a:t>Построение четного </a:t>
            </a:r>
            <a:r>
              <a:rPr lang="ru-RU" sz="1600" dirty="0" err="1">
                <a:latin typeface="Roboto"/>
                <a:ea typeface="Roboto"/>
              </a:rPr>
              <a:t>суффиксного</a:t>
            </a:r>
            <a:r>
              <a:rPr lang="ru-RU" sz="1600" dirty="0">
                <a:latin typeface="Roboto"/>
                <a:ea typeface="Roboto"/>
              </a:rPr>
              <a:t> дерева.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Roboto"/>
                <a:ea typeface="Roboto"/>
              </a:rPr>
              <a:t>	- </a:t>
            </a:r>
            <a:r>
              <a:rPr lang="ru-RU" sz="1600" dirty="0">
                <a:latin typeface="Roboto"/>
                <a:ea typeface="Roboto"/>
              </a:rPr>
              <a:t>Построение нечетного </a:t>
            </a:r>
            <a:r>
              <a:rPr lang="ru-RU" sz="1600" dirty="0" err="1">
                <a:latin typeface="Roboto"/>
                <a:ea typeface="Roboto"/>
              </a:rPr>
              <a:t>суффиксного</a:t>
            </a:r>
            <a:r>
              <a:rPr lang="ru-RU" sz="1600" dirty="0">
                <a:latin typeface="Roboto"/>
                <a:ea typeface="Roboto"/>
              </a:rPr>
              <a:t> дерева.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Roboto"/>
                <a:ea typeface="Roboto"/>
              </a:rPr>
              <a:t>	- </a:t>
            </a:r>
            <a:r>
              <a:rPr lang="ru-RU" sz="1600" dirty="0">
                <a:latin typeface="Roboto"/>
                <a:ea typeface="Roboto"/>
              </a:rPr>
              <a:t>Слияние деревьев.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Roboto"/>
                <a:ea typeface="Roboto"/>
              </a:rPr>
              <a:t>	- </a:t>
            </a:r>
            <a:r>
              <a:rPr lang="ru-RU" sz="1600" dirty="0">
                <a:latin typeface="Roboto"/>
                <a:ea typeface="Roboto"/>
              </a:rPr>
              <a:t>Удаление двойных ребер.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ru-RU" sz="1600" dirty="0">
                <a:latin typeface="Roboto"/>
                <a:ea typeface="Roboto"/>
                <a:sym typeface="Roboto"/>
              </a:rPr>
              <a:t>Возможность перейти к следующему кадру визуализации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ru-RU" sz="1600" dirty="0">
                <a:latin typeface="Roboto"/>
                <a:ea typeface="Roboto"/>
              </a:rPr>
              <a:t>Возможность перейти к предыдущему кадру визуализации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ru-RU" sz="1600" dirty="0">
                <a:latin typeface="Roboto"/>
                <a:ea typeface="Roboto"/>
              </a:rPr>
              <a:t>Возможность запустить автоматическое воспроизведение визуализации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ru-RU" sz="1600" dirty="0">
                <a:latin typeface="Roboto"/>
                <a:ea typeface="Roboto"/>
                <a:sym typeface="Roboto"/>
              </a:rPr>
              <a:t>Возможность приостановить визуализацию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ru-RU" sz="1600" dirty="0">
                <a:latin typeface="Roboto"/>
                <a:ea typeface="Roboto"/>
              </a:rPr>
              <a:t>Возможность построения сжатого </a:t>
            </a:r>
            <a:r>
              <a:rPr lang="ru-RU" sz="1600" dirty="0" err="1">
                <a:latin typeface="Roboto"/>
                <a:ea typeface="Roboto"/>
              </a:rPr>
              <a:t>суффиксного</a:t>
            </a:r>
            <a:r>
              <a:rPr lang="ru-RU" sz="1600" dirty="0">
                <a:latin typeface="Roboto"/>
                <a:ea typeface="Roboto"/>
              </a:rPr>
              <a:t> дерева для новой строки без перезапуска приложения</a:t>
            </a:r>
            <a:r>
              <a:rPr lang="ru-RU" sz="2000" dirty="0">
                <a:effectLst/>
                <a:latin typeface="Times New Roman" panose="02020603050405020304" pitchFamily="18" charset="0"/>
              </a:rPr>
              <a:t>.</a:t>
            </a:r>
            <a:endParaRPr lang="ru-RU" sz="1600" dirty="0"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2328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Выбор методов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алгоритмов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764380" y="1017912"/>
            <a:ext cx="8029575" cy="390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Алгоритм </a:t>
            </a:r>
            <a:r>
              <a:rPr lang="ru-RU" sz="1600" dirty="0" err="1">
                <a:latin typeface="Roboto"/>
                <a:ea typeface="Roboto"/>
                <a:cs typeface="Roboto"/>
                <a:sym typeface="Roboto"/>
              </a:rPr>
              <a:t>Фараха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На вход подается строка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Если длина строки равна 1, то дерево строится тривиально. Иначе строка сжимается вдвое путем замены пары символов на ее номер.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Выполняется шаг 1 для сжатой строки.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Строится четное дерево путем замены символов в дереве на символы из пары.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По четному дереву строится нечетное дерево путем сортировки суффиксов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Производится слияние четного и нечетное деревьев.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Разрешаются ситуации с двойными ребрами, которые получились в результате слияния.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8CD90-D7FF-17F1-94EB-5119400A8C9A}"/>
              </a:ext>
            </a:extLst>
          </p:cNvPr>
          <p:cNvSpPr txBox="1"/>
          <p:nvPr/>
        </p:nvSpPr>
        <p:spPr>
          <a:xfrm>
            <a:off x="350045" y="1298117"/>
            <a:ext cx="110013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600" dirty="0">
              <a:latin typeface="Roboto"/>
              <a:ea typeface="Roboto"/>
            </a:endParaRPr>
          </a:p>
          <a:p>
            <a:r>
              <a:rPr lang="ru-RU" sz="1600" dirty="0">
                <a:latin typeface="Roboto"/>
                <a:ea typeface="Roboto"/>
              </a:rPr>
              <a:t>1</a:t>
            </a:r>
            <a:endParaRPr lang="en-US" sz="1600" dirty="0">
              <a:latin typeface="Roboto"/>
              <a:ea typeface="Roboto"/>
            </a:endParaRPr>
          </a:p>
          <a:p>
            <a:endParaRPr lang="ru-RU" sz="1600" dirty="0">
              <a:latin typeface="Roboto"/>
              <a:ea typeface="Roboto"/>
            </a:endParaRPr>
          </a:p>
          <a:p>
            <a:endParaRPr lang="ru-RU" sz="1600" dirty="0">
              <a:latin typeface="Roboto"/>
              <a:ea typeface="Roboto"/>
            </a:endParaRPr>
          </a:p>
          <a:p>
            <a:endParaRPr lang="ru-RU" sz="1600" dirty="0">
              <a:latin typeface="Roboto"/>
              <a:ea typeface="Roboto"/>
            </a:endParaRPr>
          </a:p>
          <a:p>
            <a:endParaRPr lang="en-US" sz="1600" dirty="0">
              <a:latin typeface="Roboto"/>
              <a:ea typeface="Roboto"/>
            </a:endParaRPr>
          </a:p>
          <a:p>
            <a:r>
              <a:rPr lang="ru-RU" sz="1600" dirty="0">
                <a:latin typeface="Roboto"/>
                <a:ea typeface="Roboto"/>
              </a:rPr>
              <a:t>2</a:t>
            </a:r>
          </a:p>
          <a:p>
            <a:endParaRPr lang="ru-RU" sz="1600" dirty="0">
              <a:latin typeface="Roboto"/>
              <a:ea typeface="Roboto"/>
            </a:endParaRPr>
          </a:p>
          <a:p>
            <a:r>
              <a:rPr lang="ru-RU" sz="1600" dirty="0">
                <a:latin typeface="Roboto"/>
                <a:ea typeface="Roboto"/>
              </a:rPr>
              <a:t>3</a:t>
            </a:r>
            <a:endParaRPr lang="en-US" sz="1600" dirty="0">
              <a:latin typeface="Roboto"/>
              <a:ea typeface="Roboto"/>
            </a:endParaRPr>
          </a:p>
          <a:p>
            <a:endParaRPr lang="ru-RU" sz="1600" dirty="0">
              <a:latin typeface="Roboto"/>
              <a:ea typeface="Roboto"/>
            </a:endParaRPr>
          </a:p>
          <a:p>
            <a:r>
              <a:rPr lang="ru-RU" sz="1600" dirty="0">
                <a:latin typeface="Roboto"/>
                <a:ea typeface="Roboto"/>
              </a:rPr>
              <a:t>4</a:t>
            </a:r>
          </a:p>
          <a:p>
            <a:endParaRPr lang="ru-RU" sz="1600" dirty="0">
              <a:latin typeface="Roboto"/>
              <a:ea typeface="Roboto"/>
            </a:endParaRPr>
          </a:p>
          <a:p>
            <a:r>
              <a:rPr lang="ru-RU" sz="1600" dirty="0">
                <a:latin typeface="Roboto"/>
                <a:ea typeface="Roboto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2974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Выбор методов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алгоритмов 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4" y="1017913"/>
            <a:ext cx="7914069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Проблемы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Визуализация маленьких шагов алгоритма по отдельности.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Необходимость перемещаться на шаг вперед.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Необходимость перемещаться на шаг назад.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Алгоритм рекурсивный.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Решение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Запустим алгоритм. Получим список выполненных шагов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Состояние - графическое представление данных в определенный момент работы алгоритма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Шаг - это переход между состояниями.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Обратный шаг – переход, который отменяет действие последнего шага.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0273987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1019</Words>
  <Application>Microsoft Office PowerPoint</Application>
  <PresentationFormat>Экран (16:9)</PresentationFormat>
  <Paragraphs>161</Paragraphs>
  <Slides>18</Slides>
  <Notes>18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Times New Roman</vt:lpstr>
      <vt:lpstr>Arial</vt:lpstr>
      <vt:lpstr>Roboto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Георгий Вавилов</cp:lastModifiedBy>
  <cp:revision>9</cp:revision>
  <dcterms:modified xsi:type="dcterms:W3CDTF">2022-05-15T15:24:35Z</dcterms:modified>
</cp:coreProperties>
</file>